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1" r:id="rId4"/>
    <p:sldId id="272" r:id="rId5"/>
    <p:sldId id="273" r:id="rId6"/>
    <p:sldId id="274" r:id="rId7"/>
    <p:sldId id="275" r:id="rId8"/>
    <p:sldId id="276" r:id="rId9"/>
    <p:sldId id="277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3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AFCAEB3-F5F7-4A61-86FB-0C36135429C2}" type="datetimeFigureOut">
              <a:rPr lang="ru-RU" smtClean="0"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4A74C88C-82B6-4683-BB0A-51F6F162CB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696" y="764704"/>
            <a:ext cx="7848600" cy="2448272"/>
          </a:xfrm>
        </p:spPr>
        <p:txBody>
          <a:bodyPr/>
          <a:lstStyle/>
          <a:p>
            <a:r>
              <a:rPr lang="ru-RU" sz="4000" b="1" i="1" dirty="0" smtClean="0">
                <a:solidFill>
                  <a:srgbClr val="FF0000"/>
                </a:solidFill>
              </a:rPr>
              <a:t>Итоговая аттестация </a:t>
            </a:r>
            <a:br>
              <a:rPr lang="ru-RU" sz="4000" b="1" i="1" dirty="0" smtClean="0">
                <a:solidFill>
                  <a:srgbClr val="FF0000"/>
                </a:solidFill>
              </a:rPr>
            </a:br>
            <a:r>
              <a:rPr lang="ru-RU" sz="4000" b="1" i="1" dirty="0" smtClean="0">
                <a:solidFill>
                  <a:srgbClr val="FF0000"/>
                </a:solidFill>
              </a:rPr>
              <a:t>в 2022-2023 </a:t>
            </a:r>
            <a:r>
              <a:rPr lang="ru-RU" sz="4000" b="1" i="1" dirty="0" err="1" smtClean="0">
                <a:solidFill>
                  <a:srgbClr val="FF0000"/>
                </a:solidFill>
              </a:rPr>
              <a:t>уч.году</a:t>
            </a:r>
            <a:r>
              <a:rPr lang="ru-RU" sz="4000" b="1" i="1" dirty="0" smtClean="0">
                <a:solidFill>
                  <a:srgbClr val="FF0000"/>
                </a:solidFill>
              </a:rPr>
              <a:t>.</a:t>
            </a:r>
            <a:br>
              <a:rPr lang="ru-RU" sz="4000" b="1" i="1" dirty="0" smtClean="0">
                <a:solidFill>
                  <a:srgbClr val="FF0000"/>
                </a:solidFill>
              </a:rPr>
            </a:br>
            <a:r>
              <a:rPr lang="ru-RU" sz="4000" b="1" i="1" dirty="0" smtClean="0">
                <a:solidFill>
                  <a:srgbClr val="FF0000"/>
                </a:solidFill>
              </a:rPr>
              <a:t>Комплексный экзамен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5733256"/>
            <a:ext cx="6400800" cy="964704"/>
          </a:xfrm>
        </p:spPr>
        <p:txBody>
          <a:bodyPr/>
          <a:lstStyle/>
          <a:p>
            <a:r>
              <a:rPr lang="ru-RU" dirty="0" smtClean="0"/>
              <a:t>10 октября 2022 </a:t>
            </a:r>
            <a:r>
              <a:rPr lang="ru-RU" dirty="0"/>
              <a:t>г.</a:t>
            </a:r>
          </a:p>
          <a:p>
            <a:r>
              <a:rPr lang="ru-RU" dirty="0" err="1"/>
              <a:t>Исмаилова</a:t>
            </a:r>
            <a:r>
              <a:rPr lang="ru-RU" dirty="0"/>
              <a:t> Г.С</a:t>
            </a:r>
            <a:r>
              <a:rPr lang="ru-RU" dirty="0" smtClean="0"/>
              <a:t>.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23528" y="3429000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938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Нормативная база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1268760"/>
            <a:ext cx="65207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ГОСО ВО и ПО 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323758" y="1148859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97622" y="1916832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716136" cy="134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5661248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97622" y="2204864"/>
            <a:ext cx="857125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13</a:t>
            </a:r>
            <a:r>
              <a:rPr lang="ru-RU" sz="2000" dirty="0"/>
              <a:t>. Итоговая аттестация составляет не менее 12 академических кредитов в общем объеме образовательной программы высшего образования. </a:t>
            </a:r>
          </a:p>
          <a:p>
            <a:r>
              <a:rPr lang="en-US" sz="2000" dirty="0"/>
              <a:t>     </a:t>
            </a:r>
            <a:r>
              <a:rPr lang="ru-RU" sz="2000" dirty="0"/>
              <a:t> </a:t>
            </a:r>
            <a:r>
              <a:rPr lang="ru-RU" sz="2000" b="1" dirty="0">
                <a:solidFill>
                  <a:srgbClr val="FF0000"/>
                </a:solidFill>
              </a:rPr>
              <a:t>ОВПО самостоятельно определяет форму и процедуру проведения итоговой аттестации.</a:t>
            </a:r>
          </a:p>
          <a:p>
            <a:r>
              <a:rPr lang="en-US" sz="2000" dirty="0"/>
              <a:t>     </a:t>
            </a:r>
            <a:r>
              <a:rPr lang="ru-RU" sz="2000" dirty="0"/>
              <a:t> Руководство дипломными работами или проектами осуществляется преподавателями по профилю и (или) специалистами, соответствующими 7 уровню национальной рамки квалификации со стажем работы не менее 5 лет и 8 уровню национальной рамки квалификации со стажем работы не менее 3 лет</a:t>
            </a:r>
            <a:r>
              <a:rPr lang="ru-RU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58110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Нормативная база 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1268760"/>
            <a:ext cx="65207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Академическая политика </a:t>
            </a:r>
            <a:endParaRPr lang="ru-RU" sz="2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323758" y="1148859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91540" y="1988840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716136" cy="134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6093296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62206" y="2307644"/>
            <a:ext cx="8290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/>
            <a:r>
              <a:rPr lang="ru-RU" sz="2000" dirty="0" smtClean="0"/>
              <a:t>114. </a:t>
            </a:r>
            <a:r>
              <a:rPr lang="ru-RU" sz="2000" dirty="0"/>
              <a:t>ИА по программам </a:t>
            </a:r>
            <a:r>
              <a:rPr lang="ru-RU" sz="2000" dirty="0" err="1"/>
              <a:t>бакалавриата</a:t>
            </a:r>
            <a:r>
              <a:rPr lang="ru-RU" sz="2000" dirty="0"/>
              <a:t> и </a:t>
            </a:r>
            <a:r>
              <a:rPr lang="ru-RU" sz="2000" dirty="0" err="1"/>
              <a:t>специалитета</a:t>
            </a:r>
            <a:r>
              <a:rPr lang="ru-RU" sz="2000" dirty="0"/>
              <a:t> проводится в форме написания и защиты дипломной работы (проекта) или сдачи комплексного экзамена в </a:t>
            </a:r>
            <a:r>
              <a:rPr lang="ru-RU" sz="2000" b="1" dirty="0"/>
              <a:t>форме компьютерного тестирования</a:t>
            </a:r>
            <a:r>
              <a:rPr lang="ru-RU" sz="2000" dirty="0"/>
              <a:t>, по программам магистратуры проводится в форме написания и защиты магистерской диссертации (проекта</a:t>
            </a:r>
            <a:r>
              <a:rPr lang="ru-RU" sz="2000" dirty="0" smtClean="0"/>
              <a:t>).</a:t>
            </a:r>
          </a:p>
          <a:p>
            <a:pPr fontAlgn="base"/>
            <a:endParaRPr lang="ru-RU" sz="2000" dirty="0" smtClean="0"/>
          </a:p>
          <a:p>
            <a:pPr fontAlgn="base"/>
            <a:r>
              <a:rPr lang="ru-RU" sz="2000" dirty="0" smtClean="0"/>
              <a:t>115. Написание </a:t>
            </a:r>
            <a:r>
              <a:rPr lang="ru-RU" sz="2000" dirty="0"/>
              <a:t>дипломной работы (проекта) осуществляется по желанию обучающимися, имеющими на момент перевода на выпускной курс GPA 3,5 баллов и выше, а также не имеющих за период обучения пересдачи дисциплин и других видов учебной работы.</a:t>
            </a:r>
          </a:p>
          <a:p>
            <a:pPr lvl="0" fontAlgn="base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74249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Комплексный экзамен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95736" y="1268760"/>
            <a:ext cx="68407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Комплексный экзамен проводится методом компьютерного тестирования. </a:t>
            </a:r>
            <a:endParaRPr lang="ru-RU" sz="2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88342" y="1001336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91540" y="2300044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716136" cy="1344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6093296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262206" y="2615421"/>
            <a:ext cx="877429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В комплексный экзамен по ОП </a:t>
            </a:r>
            <a:r>
              <a:rPr lang="ru-RU" sz="2000" dirty="0" err="1"/>
              <a:t>бакалавриата</a:t>
            </a:r>
            <a:r>
              <a:rPr lang="ru-RU" sz="2000" dirty="0"/>
              <a:t> входят дисциплины </a:t>
            </a:r>
            <a:r>
              <a:rPr lang="ru-RU" sz="2000" b="1" dirty="0"/>
              <a:t>циклов БД и ПД вузовского компонента</a:t>
            </a:r>
            <a:r>
              <a:rPr lang="ru-RU" sz="2000" dirty="0"/>
              <a:t>. </a:t>
            </a:r>
            <a:r>
              <a:rPr lang="ru-RU" sz="2000" i="1" dirty="0">
                <a:solidFill>
                  <a:srgbClr val="FF0000"/>
                </a:solidFill>
              </a:rPr>
              <a:t>Если включаете компонент по выбору, то обучающихся всех форм обучения должны изучить, эти дисциплины</a:t>
            </a:r>
            <a:r>
              <a:rPr lang="ru-RU" sz="2000" i="1" dirty="0" smtClean="0">
                <a:solidFill>
                  <a:srgbClr val="FF0000"/>
                </a:solidFill>
              </a:rPr>
              <a:t>!!!</a:t>
            </a:r>
          </a:p>
          <a:p>
            <a:pPr marL="34290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Перечень </a:t>
            </a:r>
            <a:r>
              <a:rPr lang="ru-RU" sz="2000" dirty="0"/>
              <a:t>дисциплин, выносимых на комплексные экзамены рассматривается на заседании МК института и утверждается решением УМС. </a:t>
            </a:r>
            <a:endParaRPr lang="ru-RU" sz="2000" dirty="0" smtClean="0"/>
          </a:p>
          <a:p>
            <a:pPr marL="34290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В </a:t>
            </a:r>
            <a:r>
              <a:rPr lang="ru-RU" sz="2000" dirty="0"/>
              <a:t>перечень рекомендуется включать </a:t>
            </a:r>
            <a:r>
              <a:rPr lang="ru-RU" sz="2000" b="1" dirty="0"/>
              <a:t>от 4 до 6 дисциплин</a:t>
            </a:r>
            <a:r>
              <a:rPr lang="ru-RU" sz="2000" dirty="0"/>
              <a:t>. При необходимости по отдельным образовательным программам этот перечень может быть увеличен </a:t>
            </a:r>
            <a:r>
              <a:rPr lang="ru-RU" sz="2000" b="1" dirty="0"/>
              <a:t>до 8 дисциплин</a:t>
            </a:r>
            <a:r>
              <a:rPr lang="ru-RU" sz="2000" dirty="0"/>
              <a:t>.</a:t>
            </a:r>
          </a:p>
          <a:p>
            <a:pPr lvl="0" fontAlgn="base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94912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Программа комплексного экзамена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3940" y="1268760"/>
            <a:ext cx="8592556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Программа комплексного экзамена разрабатываются выпускающей кафедрой, рассматриваются на заседании кафедры, методических советах институтов и утверждаются решением учебно-методического совета университета </a:t>
            </a:r>
            <a:r>
              <a:rPr lang="ru-RU" sz="2000" b="1" dirty="0"/>
              <a:t>не позднее 3-х месяцев до начала итоговой аттестации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88342" y="1148859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527750" y="3068960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008112" cy="78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5459745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538054" y="3212976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Программа составляется в соответствии с рабочими учебными программами соответствующих дисциплин, и </a:t>
            </a:r>
            <a:r>
              <a:rPr lang="ru-RU" sz="2000" b="1" dirty="0"/>
              <a:t>является единой для всех форм и программ обучения</a:t>
            </a:r>
            <a:r>
              <a:rPr lang="ru-RU" sz="2000" dirty="0"/>
              <a:t>. </a:t>
            </a:r>
            <a:endParaRPr lang="ru-RU" sz="2000" dirty="0" smtClean="0"/>
          </a:p>
          <a:p>
            <a:pPr marL="285750" indent="-28575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В </a:t>
            </a:r>
            <a:r>
              <a:rPr lang="ru-RU" sz="2000" dirty="0"/>
              <a:t>зависимости от языка обучения программы разрабатываются </a:t>
            </a:r>
            <a:r>
              <a:rPr lang="ru-RU" sz="2000" b="1" dirty="0"/>
              <a:t>на казахском и русском </a:t>
            </a:r>
            <a:r>
              <a:rPr lang="ru-RU" sz="2000" b="1" dirty="0" smtClean="0"/>
              <a:t>языках</a:t>
            </a:r>
            <a:r>
              <a:rPr lang="ru-RU" sz="2000" dirty="0" smtClean="0"/>
              <a:t>.</a:t>
            </a:r>
          </a:p>
          <a:p>
            <a:pPr marL="285750" indent="-28575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Обучающиеся </a:t>
            </a:r>
            <a:r>
              <a:rPr lang="ru-RU" sz="2000" b="1" dirty="0"/>
              <a:t>заранее должны быть ознакомлены </a:t>
            </a:r>
            <a:r>
              <a:rPr lang="ru-RU" sz="2000" dirty="0"/>
              <a:t>с программой комплексного экзамена.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8102" y="5552817"/>
            <a:ext cx="89083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Программа оформляется в формате А4, шрифт 14 </a:t>
            </a:r>
            <a:r>
              <a:rPr lang="ru-RU" sz="2000" dirty="0" err="1"/>
              <a:t>Times</a:t>
            </a:r>
            <a:r>
              <a:rPr lang="ru-RU" sz="2000" dirty="0"/>
              <a:t> </a:t>
            </a:r>
            <a:r>
              <a:rPr lang="ru-RU" sz="2000" dirty="0" err="1"/>
              <a:t>New</a:t>
            </a:r>
            <a:r>
              <a:rPr lang="ru-RU" sz="2000" dirty="0"/>
              <a:t> </a:t>
            </a:r>
            <a:r>
              <a:rPr lang="ru-RU" sz="2000" dirty="0" err="1"/>
              <a:t>Roman</a:t>
            </a:r>
            <a:r>
              <a:rPr lang="ru-RU" sz="2000" dirty="0"/>
              <a:t>. </a:t>
            </a:r>
            <a:endParaRPr lang="ru-RU" sz="2000" dirty="0" smtClean="0"/>
          </a:p>
          <a:p>
            <a:r>
              <a:rPr lang="ru-RU" sz="2000" dirty="0" smtClean="0"/>
              <a:t>Поля </a:t>
            </a:r>
            <a:r>
              <a:rPr lang="ru-RU" sz="2000" dirty="0"/>
              <a:t>по 2 см, номера страниц выставляются в середине верхнего поля. Распечатывается в формате </a:t>
            </a:r>
            <a:r>
              <a:rPr lang="ru-RU" sz="2000" dirty="0" smtClean="0"/>
              <a:t>А5 </a:t>
            </a:r>
            <a:r>
              <a:rPr lang="ru-RU" sz="2000" dirty="0"/>
              <a:t>в виде брошюры. </a:t>
            </a:r>
          </a:p>
        </p:txBody>
      </p:sp>
    </p:spTree>
    <p:extLst>
      <p:ext uri="{BB962C8B-B14F-4D97-AF65-F5344CB8AC3E}">
        <p14:creationId xmlns:p14="http://schemas.microsoft.com/office/powerpoint/2010/main" val="286846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Структура программы КЭ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672" y="1325959"/>
            <a:ext cx="88273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arenR"/>
            </a:pPr>
            <a:r>
              <a:rPr lang="ru-RU" sz="2000" b="1" dirty="0"/>
              <a:t>Титульный лист</a:t>
            </a:r>
            <a:r>
              <a:rPr lang="ru-RU" sz="2000" dirty="0"/>
              <a:t>;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dirty="0"/>
              <a:t>Обратная сторона титульного листа </a:t>
            </a:r>
            <a:r>
              <a:rPr lang="ru-RU" sz="2000" dirty="0"/>
              <a:t>содержит информацию о составителях программы, а также даты и номера протоколов заседания кафедры, заседания методической комиссии института, заседания учебно-методического совета; 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dirty="0"/>
              <a:t>Содержание </a:t>
            </a:r>
            <a:r>
              <a:rPr lang="ru-RU" sz="2000" dirty="0"/>
              <a:t>включает все разделы программы с указанием страниц;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dirty="0"/>
              <a:t>Введение</a:t>
            </a:r>
            <a:r>
              <a:rPr lang="ru-RU" sz="2000" dirty="0"/>
              <a:t> содержит основные требования к уровню подготовки выпускника по данной образовательной программе, перечень дисциплин, выносимых на комплексный экзамен, кратко раскрывается значение этих дисциплин;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dirty="0"/>
              <a:t>Основная часть включает </a:t>
            </a:r>
            <a:r>
              <a:rPr lang="ru-RU" sz="2000" b="1" dirty="0"/>
              <a:t>содержание дисциплин </a:t>
            </a:r>
            <a:r>
              <a:rPr lang="ru-RU" sz="2000" dirty="0"/>
              <a:t>в соответствии с рабочей учебной программы (</a:t>
            </a:r>
            <a:r>
              <a:rPr lang="ru-RU" sz="2000" dirty="0" err="1"/>
              <a:t>силлабусом</a:t>
            </a:r>
            <a:r>
              <a:rPr lang="ru-RU" sz="2000" dirty="0"/>
              <a:t>) дисциплины;</a:t>
            </a:r>
          </a:p>
          <a:p>
            <a:pPr marL="457200" lvl="0" indent="-457200">
              <a:buFont typeface="+mj-lt"/>
              <a:buAutoNum type="arabicParenR"/>
            </a:pPr>
            <a:r>
              <a:rPr lang="ru-RU" sz="2000" b="1" dirty="0"/>
              <a:t>Список рекомендуемой литературы </a:t>
            </a:r>
            <a:r>
              <a:rPr lang="ru-RU" sz="2000" dirty="0"/>
              <a:t>должен содержать основные учебники, учебные пособия и другие учебно-методические материалы, включая электронные учебники, имеющиеся в библиотеке и в локальной вычислительной сети.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88342" y="1148859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008112" cy="78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6656586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883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База Тестовых заданий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672" y="1325959"/>
            <a:ext cx="854534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Программа комплексного экзамена является исходным материалом для разработки базы тестовых заданий. </a:t>
            </a:r>
            <a:endParaRPr lang="ru-RU" sz="2000" dirty="0" smtClean="0"/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Для </a:t>
            </a:r>
            <a:r>
              <a:rPr lang="ru-RU" sz="2000" dirty="0"/>
              <a:t>разработки базы тестовых заданий заведующий выпускающей кафедры назначает </a:t>
            </a:r>
            <a:r>
              <a:rPr lang="ru-RU" sz="2000" b="1" dirty="0"/>
              <a:t>рабочую группу из числа наиболее опытных и квалифицированных преподавателей кафедры</a:t>
            </a:r>
            <a:r>
              <a:rPr lang="ru-RU" sz="2000" dirty="0"/>
              <a:t>, за которыми закреплены дисциплины, входящие в программу. База тестовых заданий рассматривается на заседаниях кафедры и методической комиссией института. </a:t>
            </a:r>
            <a:endParaRPr lang="ru-RU" sz="2000" dirty="0" smtClean="0"/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dirty="0" smtClean="0"/>
              <a:t>Ответственность </a:t>
            </a:r>
            <a:r>
              <a:rPr lang="ru-RU" sz="2000" b="1" dirty="0"/>
              <a:t>за качество тестовых заданий</a:t>
            </a:r>
            <a:r>
              <a:rPr lang="ru-RU" sz="2000" dirty="0"/>
              <a:t>, их оформление, своевременность подготовки и сдачи </a:t>
            </a:r>
            <a:r>
              <a:rPr lang="ru-RU" sz="2000" b="1" dirty="0"/>
              <a:t>несет заведующий выпускающей кафедры</a:t>
            </a:r>
            <a:r>
              <a:rPr lang="ru-RU" sz="2000" dirty="0" smtClean="0"/>
              <a:t>.</a:t>
            </a:r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В базу тестовых заданий должны войти вопросы </a:t>
            </a:r>
            <a:r>
              <a:rPr lang="ru-RU" sz="2000" b="1" dirty="0"/>
              <a:t>по каждой дисциплине</a:t>
            </a:r>
            <a:r>
              <a:rPr lang="ru-RU" sz="2000" dirty="0"/>
              <a:t>, включенной в программу комплексного экзамена</a:t>
            </a:r>
            <a:r>
              <a:rPr lang="ru-RU" sz="2000" dirty="0" smtClean="0"/>
              <a:t>.</a:t>
            </a:r>
          </a:p>
          <a:p>
            <a:pPr marL="34290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Тестовые задания должны включать </a:t>
            </a:r>
            <a:r>
              <a:rPr lang="ru-RU" sz="2000" b="1" dirty="0"/>
              <a:t>как теоретические, так и практические вопросы</a:t>
            </a:r>
            <a:r>
              <a:rPr lang="ru-RU" sz="2000" dirty="0"/>
              <a:t>. </a:t>
            </a:r>
          </a:p>
          <a:p>
            <a:pPr lvl="0" fontAlgn="base"/>
            <a:endParaRPr lang="ru-RU" sz="16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88342" y="1148859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008112" cy="78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6656586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13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База Тестовых заданий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672" y="1325959"/>
            <a:ext cx="854534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Для </a:t>
            </a:r>
            <a:r>
              <a:rPr lang="ru-RU" sz="2000" dirty="0"/>
              <a:t>комплексного экзамена в форме компьютерного тестирования разрабатывается база из не менее 1000 тестовых заданий, на основе которой формируется </a:t>
            </a:r>
            <a:r>
              <a:rPr lang="ru-RU" sz="2000" b="1" dirty="0"/>
              <a:t>экзаменационный тест для каждого выпускника по 100 тестовых заданий</a:t>
            </a:r>
            <a:r>
              <a:rPr lang="ru-RU" sz="2000" dirty="0"/>
              <a:t>.</a:t>
            </a:r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При подсчете суммы баллов за тестирование </a:t>
            </a:r>
            <a:r>
              <a:rPr lang="ru-RU" sz="2000" b="1" dirty="0"/>
              <a:t>уровень сложности не учитывается</a:t>
            </a:r>
            <a:r>
              <a:rPr lang="ru-RU" sz="2000" dirty="0"/>
              <a:t>. Один правильный ответ студента оценивается одним баллом.</a:t>
            </a:r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Разрешается </a:t>
            </a:r>
            <a:r>
              <a:rPr lang="ru-RU" sz="2000" b="1" dirty="0"/>
              <a:t>знакомить обучающихся </a:t>
            </a:r>
            <a:r>
              <a:rPr lang="ru-RU" sz="2000" dirty="0"/>
              <a:t>с базой тестовых заданий </a:t>
            </a:r>
            <a:r>
              <a:rPr lang="ru-RU" sz="2000" b="1" dirty="0"/>
              <a:t>без вариантов ответов</a:t>
            </a:r>
            <a:r>
              <a:rPr lang="ru-RU" sz="2000" dirty="0"/>
              <a:t>.</a:t>
            </a:r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К базе тестовых заданий составляется паспорт тестовых заданий комплексного экзамена. </a:t>
            </a:r>
            <a:endParaRPr lang="ru-RU" sz="2000" dirty="0" smtClean="0"/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b="1" dirty="0" smtClean="0"/>
              <a:t>Количество </a:t>
            </a:r>
            <a:r>
              <a:rPr lang="ru-RU" sz="2000" b="1" dirty="0"/>
              <a:t>тестовых заданий </a:t>
            </a:r>
            <a:r>
              <a:rPr lang="ru-RU" sz="2000" dirty="0"/>
              <a:t>должно быть </a:t>
            </a:r>
            <a:r>
              <a:rPr lang="ru-RU" sz="2000" b="1" dirty="0"/>
              <a:t>пропорционально количеству дисциплин</a:t>
            </a:r>
            <a:r>
              <a:rPr lang="ru-RU" sz="2000" dirty="0"/>
              <a:t>. </a:t>
            </a:r>
            <a:endParaRPr lang="ru-RU" sz="2000" dirty="0" smtClean="0"/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В </a:t>
            </a:r>
            <a:r>
              <a:rPr lang="ru-RU" sz="2000" dirty="0"/>
              <a:t>паспорте указываются дисциплины, темы, количество тестовых заданий в разрезе тем и дисциплин. 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88342" y="1148859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008112" cy="78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6656586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6038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2256" y="404664"/>
            <a:ext cx="6912232" cy="72008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FF0000"/>
                </a:solidFill>
              </a:rPr>
              <a:t>База Тестовых заданий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6672" y="1325959"/>
            <a:ext cx="854534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База </a:t>
            </a:r>
            <a:r>
              <a:rPr lang="ru-RU" sz="2000" dirty="0"/>
              <a:t>тестовых заданий должны и включать вопросы з</a:t>
            </a:r>
            <a:r>
              <a:rPr lang="ru-RU" sz="2000" b="1" dirty="0"/>
              <a:t>акрытого типа с пятью ответами с одним или несколькими вариантами правильных ответов</a:t>
            </a:r>
            <a:r>
              <a:rPr lang="ru-RU" sz="2000" dirty="0"/>
              <a:t>, при этом количество вопросов с несколькими правильными ответами должно быть </a:t>
            </a:r>
            <a:r>
              <a:rPr lang="ru-RU" sz="2000" b="1" dirty="0"/>
              <a:t>не менее 10 %. </a:t>
            </a:r>
            <a:endParaRPr lang="ru-RU" sz="2000" b="1" dirty="0" smtClean="0"/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 smtClean="0"/>
              <a:t>По </a:t>
            </a:r>
            <a:r>
              <a:rPr lang="ru-RU" sz="2000" dirty="0"/>
              <a:t>образовательным программ области «6В01 Педагогические науки» рекомендуется следующее разделение: количество тестовых заданий по «Педагогике и методике обучения» не менее 300 с выбором одного правильного ответа; по направлению подготовки с выбором одного правильного ответа не менее 500 заданий; по направлению подготовки с выбором нескольких вариантов не менее 100, по направлению подготовки </a:t>
            </a:r>
            <a:r>
              <a:rPr lang="ru-RU" sz="2000" dirty="0" smtClean="0"/>
              <a:t>20 контекстных </a:t>
            </a:r>
            <a:r>
              <a:rPr lang="ru-RU" sz="2000" dirty="0"/>
              <a:t>заданий по 5 вопросов с выбором одного правильно ответа.</a:t>
            </a:r>
          </a:p>
          <a:p>
            <a:pPr marL="342900" lvl="0" indent="-342900" fontAlgn="base">
              <a:buClr>
                <a:srgbClr val="FF0000"/>
              </a:buClr>
              <a:buFont typeface="Wingdings" pitchFamily="2" charset="2"/>
              <a:buChar char="ü"/>
            </a:pPr>
            <a:r>
              <a:rPr lang="ru-RU" sz="2000" dirty="0"/>
              <a:t>Сразу после утверждения базы тестовых заданий (</a:t>
            </a:r>
            <a:r>
              <a:rPr lang="ru-RU" sz="2000" b="1" dirty="0"/>
              <a:t>не менее чем за 2 месяца до экзамена</a:t>
            </a:r>
            <a:r>
              <a:rPr lang="ru-RU" sz="2000" dirty="0"/>
              <a:t>), заведующий кафедрой сдает базу тестовых заданий и паспорт в подразделение, ответственное за настройку тестов. 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288342" y="1148859"/>
            <a:ext cx="626469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 descr="https://pro2-bar-s3-cdn-cf4.myportfolio.com/01059630e46a135e3dcc0677105e0dab/5e26323f-80db-4ec0-981f-63d455001c7e_rwc_123x0x1708x1338x1708.png?h=4a227906a07c531eab948a774bddfd4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76672"/>
            <a:ext cx="1008112" cy="789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6" name="Прямая соединительная линия 15"/>
          <p:cNvCxnSpPr/>
          <p:nvPr/>
        </p:nvCxnSpPr>
        <p:spPr>
          <a:xfrm>
            <a:off x="443940" y="6656586"/>
            <a:ext cx="8424936" cy="0"/>
          </a:xfrm>
          <a:prstGeom prst="line">
            <a:avLst/>
          </a:prstGeom>
          <a:ln w="57150">
            <a:solidFill>
              <a:srgbClr val="FF0000"/>
            </a:solidFill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24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391</TotalTime>
  <Words>770</Words>
  <Application>Microsoft Office PowerPoint</Application>
  <PresentationFormat>Экран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Ясность</vt:lpstr>
      <vt:lpstr>Итоговая аттестация  в 2022-2023 уч.году. Комплексный экзамен</vt:lpstr>
      <vt:lpstr>Нормативная база </vt:lpstr>
      <vt:lpstr>Нормативная база </vt:lpstr>
      <vt:lpstr>Комплексный экзамен</vt:lpstr>
      <vt:lpstr>Программа комплексного экзамена</vt:lpstr>
      <vt:lpstr>Структура программы КЭ</vt:lpstr>
      <vt:lpstr>База Тестовых заданий</vt:lpstr>
      <vt:lpstr>База Тестовых заданий</vt:lpstr>
      <vt:lpstr>База Тестовых заданий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ходе проектирования Образовательных программ на 2022  год  набора</dc:title>
  <dc:creator>Пользователь Windows</dc:creator>
  <cp:lastModifiedBy>KGU-334</cp:lastModifiedBy>
  <cp:revision>35</cp:revision>
  <dcterms:created xsi:type="dcterms:W3CDTF">2022-03-29T14:46:54Z</dcterms:created>
  <dcterms:modified xsi:type="dcterms:W3CDTF">2022-10-10T09:18:37Z</dcterms:modified>
</cp:coreProperties>
</file>